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EEFB"/>
    <a:srgbClr val="FBC293"/>
    <a:srgbClr val="B8CF8B"/>
    <a:srgbClr val="FBE3D6"/>
    <a:srgbClr val="FCD5B5"/>
    <a:srgbClr val="D7E4BD"/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2FF11-0D3A-58C4-4294-49F3D4EBC5EA}" v="1" dt="2026-03-10T06:09:15.3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25" d="100"/>
          <a:sy n="125" d="100"/>
        </p:scale>
        <p:origin x="414" y="-1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924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669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93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51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30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35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0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6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173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63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72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7F79C8-9834-4250-9D56-D791FB342C01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33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">
            <a:extLst>
              <a:ext uri="{FF2B5EF4-FFF2-40B4-BE49-F238E27FC236}">
                <a16:creationId xmlns:a16="http://schemas.microsoft.com/office/drawing/2014/main" id="{5FFE0623-87E5-7EA3-412A-0671A6C06A3C}"/>
              </a:ext>
            </a:extLst>
          </p:cNvPr>
          <p:cNvSpPr txBox="1">
            <a:spLocks/>
          </p:cNvSpPr>
          <p:nvPr/>
        </p:nvSpPr>
        <p:spPr>
          <a:xfrm>
            <a:off x="136463" y="4530555"/>
            <a:ext cx="8885385" cy="2199914"/>
          </a:xfrm>
          <a:prstGeom prst="rect">
            <a:avLst/>
          </a:prstGeom>
          <a:solidFill>
            <a:srgbClr val="FBE3D6"/>
          </a:solidFill>
          <a:ln>
            <a:solidFill>
              <a:srgbClr val="FBC2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800" b="1" dirty="0">
              <a:latin typeface="+mn-ea"/>
              <a:ea typeface="+mn-ea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FC6BB372-5D29-B265-DC5C-4760DF9350C8}"/>
              </a:ext>
            </a:extLst>
          </p:cNvPr>
          <p:cNvSpPr txBox="1">
            <a:spLocks/>
          </p:cNvSpPr>
          <p:nvPr/>
        </p:nvSpPr>
        <p:spPr>
          <a:xfrm>
            <a:off x="129307" y="2619016"/>
            <a:ext cx="8885385" cy="15132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800" b="1" dirty="0">
              <a:latin typeface="+mn-ea"/>
              <a:ea typeface="+mn-ea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35121BA-EDC7-B2D5-C87F-426B6493DF36}"/>
              </a:ext>
            </a:extLst>
          </p:cNvPr>
          <p:cNvSpPr txBox="1">
            <a:spLocks/>
          </p:cNvSpPr>
          <p:nvPr/>
        </p:nvSpPr>
        <p:spPr>
          <a:xfrm>
            <a:off x="131618" y="22355"/>
            <a:ext cx="8880767" cy="550342"/>
          </a:xfrm>
          <a:prstGeom prst="rect">
            <a:avLst/>
          </a:prstGeom>
          <a:solidFill>
            <a:schemeClr val="accent4"/>
          </a:solidFill>
        </p:spPr>
        <p:txBody>
          <a:bodyPr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令和７年度補正予算　重点支援地方交付金の活用状況について</a:t>
            </a:r>
            <a:endParaRPr lang="en-US" altLang="ja-JP" sz="1600" b="1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lnSpc>
                <a:spcPct val="110000"/>
              </a:lnSpc>
            </a:pPr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広島県神石高原町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30AEA37-641B-A08D-F1C7-BCB587BA30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084800"/>
              </p:ext>
            </p:extLst>
          </p:nvPr>
        </p:nvGraphicFramePr>
        <p:xfrm>
          <a:off x="992622" y="810206"/>
          <a:ext cx="690360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1802">
                  <a:extLst>
                    <a:ext uri="{9D8B030D-6E8A-4147-A177-3AD203B41FA5}">
                      <a16:colId xmlns:a16="http://schemas.microsoft.com/office/drawing/2014/main" val="3510786128"/>
                    </a:ext>
                  </a:extLst>
                </a:gridCol>
                <a:gridCol w="3451802">
                  <a:extLst>
                    <a:ext uri="{9D8B030D-6E8A-4147-A177-3AD203B41FA5}">
                      <a16:colId xmlns:a16="http://schemas.microsoft.com/office/drawing/2014/main" val="2813429504"/>
                    </a:ext>
                  </a:extLst>
                </a:gridCol>
              </a:tblGrid>
              <a:tr h="127815">
                <a:tc>
                  <a:txBody>
                    <a:bodyPr/>
                    <a:lstStyle/>
                    <a:p>
                      <a:r>
                        <a:rPr kumimoji="1" lang="zh-TW" altLang="en-US" sz="140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交付限度額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　　 １億８，４９４万円</a:t>
                      </a:r>
                      <a:endParaRPr kumimoji="1" lang="ja-JP" altLang="en-US" sz="1400" b="1" dirty="0">
                        <a:solidFill>
                          <a:srgbClr val="CAEEFB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624492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うち令和７年度　交付決定額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１億４，８０７万円（８０％）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022725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うち令和８年度　交付決定額　　　　　　　　　　　　　　　　　　　　　　　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ー　　　　　　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793336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残額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３，６８７万円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（２０％）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775636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46542F1-74CB-1B64-EAA1-B88F31F5887D}"/>
              </a:ext>
            </a:extLst>
          </p:cNvPr>
          <p:cNvSpPr txBox="1"/>
          <p:nvPr/>
        </p:nvSpPr>
        <p:spPr>
          <a:xfrm>
            <a:off x="131617" y="547751"/>
            <a:ext cx="36117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実施状況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B9BC070-1698-5756-17AA-E19355F74AB8}"/>
              </a:ext>
            </a:extLst>
          </p:cNvPr>
          <p:cNvSpPr txBox="1"/>
          <p:nvPr/>
        </p:nvSpPr>
        <p:spPr>
          <a:xfrm>
            <a:off x="131616" y="2072024"/>
            <a:ext cx="88034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■主な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事業概要　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規模の大きい事業を最大５つ程度を記載（詳細は別途実施計画をご覧ください）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357F6B9C-AD13-E38F-6E3C-9E94FE5C966F}"/>
              </a:ext>
            </a:extLst>
          </p:cNvPr>
          <p:cNvSpPr txBox="1">
            <a:spLocks/>
          </p:cNvSpPr>
          <p:nvPr/>
        </p:nvSpPr>
        <p:spPr>
          <a:xfrm>
            <a:off x="136463" y="4205513"/>
            <a:ext cx="8885385" cy="304603"/>
          </a:xfrm>
          <a:prstGeom prst="rect">
            <a:avLst/>
          </a:prstGeom>
          <a:solidFill>
            <a:srgbClr val="FBC293"/>
          </a:solidFill>
          <a:ln>
            <a:solidFill>
              <a:srgbClr val="FBC2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latin typeface="+mn-ea"/>
                <a:ea typeface="+mn-ea"/>
              </a:rPr>
              <a:t>事業者支援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3C23F17-2469-BC32-A8EE-DC4679E0C6F3}"/>
              </a:ext>
            </a:extLst>
          </p:cNvPr>
          <p:cNvSpPr txBox="1"/>
          <p:nvPr/>
        </p:nvSpPr>
        <p:spPr>
          <a:xfrm>
            <a:off x="208972" y="2677538"/>
            <a:ext cx="8726052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>
                <a:latin typeface="游ゴシック 本文"/>
              </a:rPr>
              <a:t>◆食料品等の物価高騰臨時対策地域振興事業　事業費：１億３，７２６万円</a:t>
            </a:r>
            <a:r>
              <a:rPr kumimoji="1" lang="ja-JP" altLang="en-US" sz="1200" b="1" dirty="0">
                <a:solidFill>
                  <a:srgbClr val="FF0000"/>
                </a:solidFill>
                <a:latin typeface="游ゴシック 本文"/>
              </a:rPr>
              <a:t>　　</a:t>
            </a:r>
            <a:r>
              <a:rPr kumimoji="1" lang="en-US" altLang="ja-JP" sz="1200" b="1" dirty="0">
                <a:solidFill>
                  <a:srgbClr val="FF0000"/>
                </a:solidFill>
                <a:latin typeface="游ゴシック 本文"/>
              </a:rPr>
              <a:t>※</a:t>
            </a:r>
            <a:r>
              <a:rPr kumimoji="1" lang="ja-JP" altLang="en-US" sz="1200" b="1" dirty="0">
                <a:solidFill>
                  <a:srgbClr val="FF0000"/>
                </a:solidFill>
                <a:latin typeface="游ゴシック 本文"/>
              </a:rPr>
              <a:t>食料品特別加算を活用</a:t>
            </a:r>
            <a:endParaRPr kumimoji="1" lang="en-US" altLang="ja-JP" sz="1200" b="1" dirty="0">
              <a:solidFill>
                <a:srgbClr val="FF0000"/>
              </a:solidFill>
              <a:latin typeface="游ゴシック 本文"/>
            </a:endParaRPr>
          </a:p>
          <a:p>
            <a:r>
              <a:rPr kumimoji="1" lang="ja-JP" altLang="en-US" sz="1200" dirty="0">
                <a:latin typeface="游ゴシック 本文"/>
                <a:ea typeface="游ゴシック" panose="020B0400000000000000" pitchFamily="50" charset="-128"/>
              </a:rPr>
              <a:t>　</a:t>
            </a:r>
            <a:r>
              <a:rPr lang="ja-JP" altLang="ja-JP" sz="1200" kern="100" dirty="0">
                <a:effectLst/>
                <a:latin typeface="游ゴシック 本文"/>
                <a:ea typeface="游ゴシック" panose="020B0400000000000000" pitchFamily="50" charset="-128"/>
                <a:cs typeface="Times New Roman" panose="02020603050405020304" pitchFamily="18" charset="0"/>
              </a:rPr>
              <a:t>町内でのみ使用できる地域振興券を１人あたり</a:t>
            </a:r>
            <a:r>
              <a:rPr lang="en-US" altLang="ja-JP" sz="1200" kern="100" dirty="0">
                <a:effectLst/>
                <a:latin typeface="游ゴシック 本文"/>
                <a:ea typeface="游ゴシック" panose="020B0400000000000000" pitchFamily="50" charset="-128"/>
                <a:cs typeface="Times New Roman" panose="02020603050405020304" pitchFamily="18" charset="0"/>
              </a:rPr>
              <a:t>1.5</a:t>
            </a:r>
            <a:r>
              <a:rPr lang="ja-JP" altLang="ja-JP" sz="1200" kern="100" dirty="0">
                <a:effectLst/>
                <a:latin typeface="游ゴシック 本文"/>
                <a:ea typeface="游ゴシック" panose="020B0400000000000000" pitchFamily="50" charset="-128"/>
                <a:cs typeface="Times New Roman" panose="02020603050405020304" pitchFamily="18" charset="0"/>
              </a:rPr>
              <a:t>万円分交付。物価高騰による影響を特に強く受ける</a:t>
            </a:r>
            <a:r>
              <a:rPr lang="en-US" altLang="ja-JP" sz="1200" kern="100" dirty="0">
                <a:effectLst/>
                <a:latin typeface="游ゴシック 本文"/>
                <a:ea typeface="游ゴシック" panose="020B0400000000000000" pitchFamily="50" charset="-128"/>
                <a:cs typeface="Times New Roman" panose="02020603050405020304" pitchFamily="18" charset="0"/>
              </a:rPr>
              <a:t>65</a:t>
            </a:r>
            <a:r>
              <a:rPr lang="ja-JP" altLang="ja-JP" sz="1200" kern="100" dirty="0">
                <a:effectLst/>
                <a:latin typeface="游ゴシック 本文"/>
                <a:ea typeface="游ゴシック" panose="020B0400000000000000" pitchFamily="50" charset="-128"/>
                <a:cs typeface="Times New Roman" panose="02020603050405020304" pitchFamily="18" charset="0"/>
              </a:rPr>
              <a:t>歳以上の高齢者については、１人あたり</a:t>
            </a:r>
            <a:r>
              <a:rPr lang="en-US" altLang="ja-JP" sz="1200" kern="100" dirty="0">
                <a:effectLst/>
                <a:latin typeface="游ゴシック 本文"/>
                <a:ea typeface="游ゴシック" panose="020B0400000000000000" pitchFamily="50" charset="-128"/>
                <a:cs typeface="Times New Roman" panose="02020603050405020304" pitchFamily="18" charset="0"/>
              </a:rPr>
              <a:t>0.5</a:t>
            </a:r>
            <a:r>
              <a:rPr lang="ja-JP" altLang="ja-JP" sz="1200" kern="100" dirty="0">
                <a:effectLst/>
                <a:latin typeface="游ゴシック 本文"/>
                <a:ea typeface="游ゴシック" panose="020B0400000000000000" pitchFamily="50" charset="-128"/>
                <a:cs typeface="Times New Roman" panose="02020603050405020304" pitchFamily="18" charset="0"/>
              </a:rPr>
              <a:t>万円分を加算して</a:t>
            </a:r>
            <a:r>
              <a:rPr lang="en-US" altLang="ja-JP" sz="1200" kern="100" dirty="0">
                <a:effectLst/>
                <a:latin typeface="游ゴシック 本文"/>
                <a:ea typeface="游ゴシック" panose="020B0400000000000000" pitchFamily="50" charset="-128"/>
                <a:cs typeface="Times New Roman" panose="02020603050405020304" pitchFamily="18" charset="0"/>
              </a:rPr>
              <a:t>2</a:t>
            </a:r>
            <a:r>
              <a:rPr lang="ja-JP" altLang="ja-JP" sz="1200" kern="100" dirty="0">
                <a:effectLst/>
                <a:latin typeface="游ゴシック 本文"/>
                <a:ea typeface="游ゴシック" panose="020B0400000000000000" pitchFamily="50" charset="-128"/>
                <a:cs typeface="Times New Roman" panose="02020603050405020304" pitchFamily="18" charset="0"/>
              </a:rPr>
              <a:t>万円交付。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3711D93-CB27-9159-501D-2BA22408926E}"/>
              </a:ext>
            </a:extLst>
          </p:cNvPr>
          <p:cNvSpPr txBox="1"/>
          <p:nvPr/>
        </p:nvSpPr>
        <p:spPr>
          <a:xfrm>
            <a:off x="208963" y="3418831"/>
            <a:ext cx="8726059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B8CF8B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>
                <a:latin typeface="游ゴシック 本文"/>
              </a:rPr>
              <a:t>◆児童扶養手当受給世帯生活応援給付金支給事業　事業費：１４０万円</a:t>
            </a:r>
            <a:endParaRPr kumimoji="1" lang="en-US" altLang="ja-JP" sz="1200" b="1" u="sng" dirty="0">
              <a:latin typeface="游ゴシック 本文"/>
            </a:endParaRPr>
          </a:p>
          <a:p>
            <a:r>
              <a:rPr kumimoji="1" lang="ja-JP" altLang="en-US" sz="1200" dirty="0">
                <a:latin typeface="游ゴシック 本文"/>
              </a:rPr>
              <a:t>　食材費等を含む物価高騰の影響を受けながらも介護保険等のサービスを継続して提供する介護サービス事業者等に対し、経費負担軽減を目的に、物価高騰対策支援事業補助金を支給する。（</a:t>
            </a:r>
            <a:r>
              <a:rPr kumimoji="1" lang="en-US" altLang="ja-JP" sz="1200" dirty="0">
                <a:latin typeface="游ゴシック 本文"/>
              </a:rPr>
              <a:t>1</a:t>
            </a:r>
            <a:r>
              <a:rPr kumimoji="1" lang="ja-JP" altLang="en-US" sz="1200" dirty="0">
                <a:latin typeface="游ゴシック 本文"/>
              </a:rPr>
              <a:t>世帯あたり</a:t>
            </a:r>
            <a:r>
              <a:rPr kumimoji="1" lang="en-US" altLang="ja-JP" sz="1200" dirty="0">
                <a:latin typeface="游ゴシック 本文"/>
              </a:rPr>
              <a:t>50</a:t>
            </a:r>
            <a:r>
              <a:rPr kumimoji="1" lang="ja-JP" altLang="en-US" sz="1200" dirty="0">
                <a:latin typeface="游ゴシック 本文"/>
              </a:rPr>
              <a:t>千円）</a:t>
            </a:r>
            <a:endParaRPr kumimoji="1" lang="en-US" altLang="ja-JP" sz="1200" dirty="0">
              <a:latin typeface="游ゴシック 本文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ACA5BC1-88A8-C38A-2B66-BFCA0B6DF6E6}"/>
              </a:ext>
            </a:extLst>
          </p:cNvPr>
          <p:cNvSpPr txBox="1"/>
          <p:nvPr/>
        </p:nvSpPr>
        <p:spPr>
          <a:xfrm>
            <a:off x="208963" y="6005823"/>
            <a:ext cx="8726059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FBC293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>
                <a:latin typeface="游ゴシック 本文"/>
              </a:rPr>
              <a:t>◆医療機関等物価高騰対策支援事業　事業費：１０９万円</a:t>
            </a:r>
            <a:endParaRPr kumimoji="1" lang="en-US" altLang="ja-JP" sz="1200" b="1" u="sng" dirty="0">
              <a:latin typeface="游ゴシック 本文"/>
            </a:endParaRPr>
          </a:p>
          <a:p>
            <a:r>
              <a:rPr kumimoji="1" lang="ja-JP" altLang="en-US" sz="1200" dirty="0">
                <a:latin typeface="游ゴシック 本文"/>
              </a:rPr>
              <a:t>　公定価格により経営を行っている医療機関等に対して、価格高騰の影響額の一部を補助することにより、地域の医療基盤の維持を図る。（病院：</a:t>
            </a:r>
            <a:r>
              <a:rPr kumimoji="1" lang="en-US" altLang="ja-JP" sz="1200" dirty="0">
                <a:latin typeface="游ゴシック 本文"/>
              </a:rPr>
              <a:t>17.5</a:t>
            </a:r>
            <a:r>
              <a:rPr kumimoji="1" lang="ja-JP" altLang="en-US" sz="1200" dirty="0">
                <a:latin typeface="游ゴシック 本文"/>
              </a:rPr>
              <a:t>千円</a:t>
            </a:r>
            <a:r>
              <a:rPr kumimoji="1" lang="en-US" altLang="ja-JP" sz="1200" dirty="0">
                <a:latin typeface="游ゴシック 本文"/>
              </a:rPr>
              <a:t>/</a:t>
            </a:r>
            <a:r>
              <a:rPr kumimoji="1" lang="ja-JP" altLang="en-US" sz="1200" dirty="0">
                <a:latin typeface="游ゴシック 本文"/>
              </a:rPr>
              <a:t>床　診療所：</a:t>
            </a:r>
            <a:r>
              <a:rPr kumimoji="1" lang="en-US" altLang="ja-JP" sz="1200" dirty="0">
                <a:latin typeface="游ゴシック 本文"/>
              </a:rPr>
              <a:t>41</a:t>
            </a:r>
            <a:r>
              <a:rPr kumimoji="1" lang="ja-JP" altLang="en-US" sz="1200" dirty="0">
                <a:latin typeface="游ゴシック 本文"/>
              </a:rPr>
              <a:t>千円</a:t>
            </a:r>
            <a:r>
              <a:rPr kumimoji="1" lang="en-US" altLang="ja-JP" sz="1200" dirty="0">
                <a:latin typeface="游ゴシック 本文"/>
              </a:rPr>
              <a:t>/</a:t>
            </a:r>
            <a:r>
              <a:rPr kumimoji="1" lang="ja-JP" altLang="en-US" sz="1200" dirty="0">
                <a:latin typeface="游ゴシック 本文"/>
              </a:rPr>
              <a:t>施設）　</a:t>
            </a:r>
            <a:endParaRPr kumimoji="1" lang="en-US" altLang="ja-JP" sz="1200" dirty="0">
              <a:latin typeface="游ゴシック 本文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7E4ED9A-18CC-E2E3-86BB-8FC42B28AAA5}"/>
              </a:ext>
            </a:extLst>
          </p:cNvPr>
          <p:cNvSpPr txBox="1"/>
          <p:nvPr/>
        </p:nvSpPr>
        <p:spPr>
          <a:xfrm>
            <a:off x="208963" y="4608869"/>
            <a:ext cx="8726059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FBC293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>
                <a:latin typeface="游ゴシック 本文"/>
              </a:rPr>
              <a:t>◆商工会育成支援事業　事業費：１，０００万円</a:t>
            </a:r>
            <a:endParaRPr kumimoji="1" lang="en-US" altLang="ja-JP" sz="1200" b="1" u="sng" dirty="0">
              <a:latin typeface="游ゴシック 本文"/>
            </a:endParaRPr>
          </a:p>
          <a:p>
            <a:r>
              <a:rPr kumimoji="1" lang="ja-JP" altLang="en-US" sz="1200" dirty="0">
                <a:latin typeface="游ゴシック 本文"/>
              </a:rPr>
              <a:t>　物価高騰の影響を受けながらも地域経済を支え、事業を継続する商工事業者に対し、事務用品の更新や店舗改修、在庫管理の見直し等の課題解決を支援する。（</a:t>
            </a:r>
            <a:r>
              <a:rPr kumimoji="1" lang="en-US" altLang="ja-JP" sz="1200" dirty="0">
                <a:latin typeface="游ゴシック 本文"/>
              </a:rPr>
              <a:t>1</a:t>
            </a:r>
            <a:r>
              <a:rPr kumimoji="1" lang="ja-JP" altLang="en-US" sz="1200" dirty="0">
                <a:latin typeface="游ゴシック 本文"/>
              </a:rPr>
              <a:t>件あたり上限</a:t>
            </a:r>
            <a:r>
              <a:rPr kumimoji="1" lang="en-US" altLang="ja-JP" sz="1200" dirty="0">
                <a:latin typeface="游ゴシック 本文"/>
              </a:rPr>
              <a:t>500</a:t>
            </a:r>
            <a:r>
              <a:rPr kumimoji="1" lang="ja-JP" altLang="en-US" sz="1200" dirty="0">
                <a:latin typeface="游ゴシック 本文"/>
              </a:rPr>
              <a:t>千円）</a:t>
            </a:r>
            <a:endParaRPr kumimoji="1" lang="en-US" altLang="ja-JP" sz="1200" dirty="0">
              <a:latin typeface="游ゴシック 本文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BFC79F8A-4A71-9B8F-A398-FA2BC2F0593A}"/>
              </a:ext>
            </a:extLst>
          </p:cNvPr>
          <p:cNvSpPr txBox="1">
            <a:spLocks/>
          </p:cNvSpPr>
          <p:nvPr/>
        </p:nvSpPr>
        <p:spPr>
          <a:xfrm>
            <a:off x="129306" y="2331016"/>
            <a:ext cx="8885385" cy="288000"/>
          </a:xfrm>
          <a:prstGeom prst="rect">
            <a:avLst/>
          </a:prstGeom>
          <a:solidFill>
            <a:srgbClr val="B8CF8B"/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latin typeface="+mn-ea"/>
                <a:ea typeface="+mn-ea"/>
              </a:rPr>
              <a:t>生活者支援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5823136-E1A9-FDFC-3AEE-40C864020B82}"/>
              </a:ext>
            </a:extLst>
          </p:cNvPr>
          <p:cNvSpPr txBox="1"/>
          <p:nvPr/>
        </p:nvSpPr>
        <p:spPr>
          <a:xfrm>
            <a:off x="6106160" y="6660869"/>
            <a:ext cx="30378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0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事業費の全部又は一部に本交付金を充当予定</a:t>
            </a:r>
            <a:endParaRPr lang="ja-JP" altLang="en-US" sz="1400" dirty="0"/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D3725E78-00F7-E335-CB0F-8998D1B2C582}"/>
              </a:ext>
            </a:extLst>
          </p:cNvPr>
          <p:cNvSpPr txBox="1">
            <a:spLocks/>
          </p:cNvSpPr>
          <p:nvPr/>
        </p:nvSpPr>
        <p:spPr>
          <a:xfrm>
            <a:off x="7002608" y="535810"/>
            <a:ext cx="2009775" cy="304603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1200" b="1" dirty="0">
                <a:latin typeface="+mn-ea"/>
                <a:ea typeface="+mn-ea"/>
              </a:rPr>
              <a:t>＜令和８年３月時点＞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79809E6-43CB-5281-A1E1-6FC1FCCA1A04}"/>
              </a:ext>
            </a:extLst>
          </p:cNvPr>
          <p:cNvSpPr txBox="1"/>
          <p:nvPr/>
        </p:nvSpPr>
        <p:spPr>
          <a:xfrm>
            <a:off x="216125" y="5315586"/>
            <a:ext cx="8726059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FBC293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>
                <a:latin typeface="游ゴシック 本文"/>
              </a:rPr>
              <a:t>◆</a:t>
            </a:r>
            <a:r>
              <a:rPr kumimoji="1" lang="zh-TW" altLang="en-US" sz="1200" b="1" u="sng" dirty="0">
                <a:latin typeface="游ゴシック 本文"/>
                <a:ea typeface="游ゴシック" panose="020B0400000000000000" pitchFamily="50" charset="-128"/>
              </a:rPr>
              <a:t>畜産経営安定化推進事業</a:t>
            </a:r>
            <a:r>
              <a:rPr kumimoji="1" lang="ja-JP" altLang="en-US" sz="1200" b="1" u="sng" dirty="0">
                <a:latin typeface="游ゴシック 本文"/>
                <a:ea typeface="游ゴシック" panose="020B0400000000000000" pitchFamily="50" charset="-128"/>
              </a:rPr>
              <a:t>　</a:t>
            </a:r>
            <a:r>
              <a:rPr kumimoji="1" lang="ja-JP" altLang="en-US" sz="1200" b="1" u="sng" dirty="0">
                <a:latin typeface="游ゴシック 本文"/>
              </a:rPr>
              <a:t>事業費：３１８万円</a:t>
            </a:r>
            <a:endParaRPr kumimoji="1" lang="en-US" altLang="ja-JP" sz="1200" b="1" u="sng" dirty="0">
              <a:latin typeface="游ゴシック 本文"/>
            </a:endParaRPr>
          </a:p>
          <a:p>
            <a:r>
              <a:rPr kumimoji="1" lang="ja-JP" altLang="en-US" sz="1200" dirty="0">
                <a:latin typeface="游ゴシック 本文"/>
              </a:rPr>
              <a:t>　物価高騰が飼料価格に影響を及ぼす中、飼料稲の価格の一部を補助することにより、神石牛を飼育する畜産農家の経営を支援する。（飼料稲</a:t>
            </a:r>
            <a:r>
              <a:rPr kumimoji="1" lang="en-US" altLang="ja-JP" sz="1200" dirty="0">
                <a:latin typeface="游ゴシック 本文"/>
              </a:rPr>
              <a:t>WCS</a:t>
            </a:r>
            <a:r>
              <a:rPr kumimoji="1" lang="ja-JP" altLang="en-US" sz="1200" dirty="0">
                <a:latin typeface="游ゴシック 本文"/>
              </a:rPr>
              <a:t>１ロールあたり</a:t>
            </a:r>
            <a:r>
              <a:rPr kumimoji="1" lang="en-US" altLang="ja-JP" sz="1200" dirty="0">
                <a:latin typeface="游ゴシック 本文"/>
              </a:rPr>
              <a:t>0.6</a:t>
            </a:r>
            <a:r>
              <a:rPr kumimoji="1" lang="ja-JP" altLang="en-US" sz="1200" dirty="0">
                <a:latin typeface="游ゴシック 本文"/>
              </a:rPr>
              <a:t>千円）</a:t>
            </a:r>
          </a:p>
        </p:txBody>
      </p:sp>
    </p:spTree>
    <p:extLst>
      <p:ext uri="{BB962C8B-B14F-4D97-AF65-F5344CB8AC3E}">
        <p14:creationId xmlns:p14="http://schemas.microsoft.com/office/powerpoint/2010/main" val="220137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EEE9468F64B644ABFFBB3862C1BC74" ma:contentTypeVersion="7" ma:contentTypeDescription="新しいドキュメントを作成します。" ma:contentTypeScope="" ma:versionID="6c55aa6c89a95ef4df32a422dc7d21f8">
  <xsd:schema xmlns:xsd="http://www.w3.org/2001/XMLSchema" xmlns:xs="http://www.w3.org/2001/XMLSchema" xmlns:p="http://schemas.microsoft.com/office/2006/metadata/properties" xmlns:ns2="653e66e5-f1e1-441c-8122-6d36929cd6b7" targetNamespace="http://schemas.microsoft.com/office/2006/metadata/properties" ma:root="true" ma:fieldsID="ca41f22325bef7b36ee3abfa08f1c62c" ns2:_="">
    <xsd:import namespace="653e66e5-f1e1-441c-8122-6d36929cd6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e66e5-f1e1-441c-8122-6d36929cd6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BBCA0D-AA3D-47C2-85AE-8A0B7DB6197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446B3C0-C7E3-4D3F-A698-691AC12804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887439-E3BC-4A0B-84EF-B396444C65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3e66e5-f1e1-441c-8122-6d36929cd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1809</TotalTime>
  <Words>414</Words>
  <Application>Microsoft Office PowerPoint</Application>
  <PresentationFormat>画面に合わせる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本文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松山 倫之(MATSUYAMA Tomoyuki)</dc:creator>
  <cp:lastModifiedBy>日下　繁樹</cp:lastModifiedBy>
  <cp:revision>23</cp:revision>
  <cp:lastPrinted>2026-03-04T05:37:23Z</cp:lastPrinted>
  <dcterms:created xsi:type="dcterms:W3CDTF">2026-03-03T02:43:15Z</dcterms:created>
  <dcterms:modified xsi:type="dcterms:W3CDTF">2026-04-21T04:34:32Z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0x0101002DEEE9468F64B644ABFFBB3862C1BC74</vt:lpwstr>
  </property>
</Properties>
</file>